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CC3300"/>
    <a:srgbClr val="E28700"/>
    <a:srgbClr val="FFD85D"/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3356992"/>
            <a:ext cx="4752528" cy="144016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Home\Pictures\01_День Победы\1140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5243" y="1124744"/>
            <a:ext cx="6912769" cy="15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389731"/>
            <a:ext cx="8784976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 помним!</a:t>
            </a:r>
            <a:endParaRPr lang="ru-RU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401942"/>
            <a:ext cx="4536504" cy="576064"/>
          </a:xfrm>
        </p:spPr>
        <p:txBody>
          <a:bodyPr>
            <a:noAutofit/>
          </a:bodyPr>
          <a:lstStyle/>
          <a:p>
            <a:r>
              <a:rPr lang="ru-RU" sz="1800" dirty="0"/>
              <a:t/>
            </a:r>
            <a:br>
              <a:rPr lang="ru-RU" sz="1800" dirty="0"/>
            </a:br>
            <a:endParaRPr lang="ru-RU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017869" cy="4525963"/>
          </a:xfrm>
        </p:spPr>
      </p:pic>
      <p:sp>
        <p:nvSpPr>
          <p:cNvPr id="5" name="TextBox 4"/>
          <p:cNvSpPr txBox="1"/>
          <p:nvPr/>
        </p:nvSpPr>
        <p:spPr>
          <a:xfrm>
            <a:off x="3851920" y="69269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Самохин Василий Никифорович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635896" y="1484784"/>
            <a:ext cx="46085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Дата рождения: 1925 год.</a:t>
            </a:r>
          </a:p>
          <a:p>
            <a:r>
              <a:rPr lang="ru-RU" dirty="0"/>
              <a:t>Место рождения: Брянская обл., ст. Жуковка, д. Гришино-Слободка</a:t>
            </a:r>
          </a:p>
          <a:p>
            <a:r>
              <a:rPr lang="ru-RU" dirty="0"/>
              <a:t>Место призыва: Дзержинский РВК, Новосибирская обл., г. Новосибирск, Дзержинский р-н.</a:t>
            </a:r>
          </a:p>
          <a:p>
            <a:r>
              <a:rPr lang="ru-RU" dirty="0"/>
              <a:t>Дата призыва: 1942 год.</a:t>
            </a:r>
          </a:p>
          <a:p>
            <a:r>
              <a:rPr lang="ru-RU" dirty="0"/>
              <a:t>Воинское звание: старший сержант в РККА с 23.11.1942, старшина батареи.</a:t>
            </a:r>
          </a:p>
          <a:p>
            <a:r>
              <a:rPr lang="ru-RU" dirty="0"/>
              <a:t>Боевые награды: Орден Славы III степени и Орден Отечественной войны I степени.</a:t>
            </a:r>
          </a:p>
          <a:p>
            <a:r>
              <a:rPr lang="ru-RU" dirty="0"/>
              <a:t>Подвиг: Самохин, будучи командиром отделения 64-ой механизированной бригады 7-го механизированного корпуса в бою за село </a:t>
            </a:r>
            <a:r>
              <a:rPr lang="ru-RU" dirty="0" err="1"/>
              <a:t>Лозоватка</a:t>
            </a:r>
            <a:r>
              <a:rPr lang="ru-RU" dirty="0"/>
              <a:t> 19.10.1944 года был ранен, но всё равно продолжил вести бой. За что и был награждён двумя орденами.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47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401942"/>
            <a:ext cx="4536504" cy="576064"/>
          </a:xfrm>
        </p:spPr>
        <p:txBody>
          <a:bodyPr>
            <a:noAutofit/>
          </a:bodyPr>
          <a:lstStyle/>
          <a:p>
            <a:r>
              <a:rPr lang="ru-RU" sz="1800" dirty="0"/>
              <a:t/>
            </a:r>
            <a:br>
              <a:rPr lang="ru-RU" sz="1800" dirty="0"/>
            </a:br>
            <a:endParaRPr lang="ru-RU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017869" cy="4525963"/>
          </a:xfrm>
        </p:spPr>
      </p:pic>
      <p:sp>
        <p:nvSpPr>
          <p:cNvPr id="5" name="TextBox 4"/>
          <p:cNvSpPr txBox="1"/>
          <p:nvPr/>
        </p:nvSpPr>
        <p:spPr>
          <a:xfrm>
            <a:off x="3779912" y="692696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Щеглов Семен Павлович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/>
              <a:t>01.02.1906-19.08.1944)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3888" y="1772816"/>
            <a:ext cx="48965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Гвардии капитан Щеглов Семён Павлович. Ушел на фронт в 1941 году. Парторг 463 арт. дивизиона 8 гвардейского </a:t>
            </a:r>
            <a:r>
              <a:rPr lang="ru-RU" dirty="0" err="1"/>
              <a:t>мехкорпуса</a:t>
            </a:r>
            <a:r>
              <a:rPr lang="ru-RU" dirty="0"/>
              <a:t> 1 гвардейской танковой армии 1 Украинского фронта.</a:t>
            </a:r>
            <a:br>
              <a:rPr lang="ru-RU" dirty="0"/>
            </a:br>
            <a:r>
              <a:rPr lang="ru-RU" dirty="0"/>
              <a:t>Командуя огневым взводом, вел непрерывный огонь по правому берегу реки Днестр, обеспечивая переправу наших частей. За мужество и отвагу был награжден орденом «Красной Звезды», медалью «За боевые заслуги».</a:t>
            </a:r>
            <a:br>
              <a:rPr lang="ru-RU" dirty="0"/>
            </a:br>
            <a:r>
              <a:rPr lang="ru-RU" dirty="0"/>
              <a:t>Погиб в бою при освобождении Польши. Похоронен: д. Лукова </a:t>
            </a:r>
            <a:r>
              <a:rPr lang="ru-RU" dirty="0" err="1"/>
              <a:t>Сандомирского</a:t>
            </a:r>
            <a:r>
              <a:rPr lang="ru-RU" dirty="0"/>
              <a:t> </a:t>
            </a:r>
            <a:r>
              <a:rPr lang="ru-RU" dirty="0" err="1"/>
              <a:t>повиту</a:t>
            </a:r>
            <a:r>
              <a:rPr lang="ru-RU" dirty="0"/>
              <a:t> (Польша).</a:t>
            </a:r>
          </a:p>
        </p:txBody>
      </p:sp>
    </p:spTree>
    <p:extLst>
      <p:ext uri="{BB962C8B-B14F-4D97-AF65-F5344CB8AC3E}">
        <p14:creationId xmlns:p14="http://schemas.microsoft.com/office/powerpoint/2010/main" val="241047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401942"/>
            <a:ext cx="4536504" cy="576064"/>
          </a:xfrm>
        </p:spPr>
        <p:txBody>
          <a:bodyPr>
            <a:noAutofit/>
          </a:bodyPr>
          <a:lstStyle/>
          <a:p>
            <a:r>
              <a:rPr lang="ru-RU" sz="1800" dirty="0"/>
              <a:t/>
            </a:r>
            <a:br>
              <a:rPr lang="ru-RU" sz="1800" dirty="0"/>
            </a:br>
            <a:endParaRPr lang="ru-RU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017869" cy="4525963"/>
          </a:xfrm>
        </p:spPr>
      </p:pic>
      <p:sp>
        <p:nvSpPr>
          <p:cNvPr id="5" name="TextBox 4"/>
          <p:cNvSpPr txBox="1"/>
          <p:nvPr/>
        </p:nvSpPr>
        <p:spPr>
          <a:xfrm>
            <a:off x="3203848" y="260648"/>
            <a:ext cx="576064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/>
              <a:t>Иван Иванович </a:t>
            </a:r>
            <a:r>
              <a:rPr lang="ru-RU" dirty="0" err="1"/>
              <a:t>Токман</a:t>
            </a:r>
            <a:r>
              <a:rPr lang="ru-RU" dirty="0"/>
              <a:t> </a:t>
            </a:r>
          </a:p>
          <a:p>
            <a:pPr fontAlgn="base"/>
            <a:r>
              <a:rPr lang="ru-RU" sz="1200" dirty="0" smtClean="0"/>
              <a:t>родился </a:t>
            </a:r>
            <a:r>
              <a:rPr lang="ru-RU" sz="1200" dirty="0"/>
              <a:t>9 мая 1923 г. на хуторе Лиманском Краснодарского края в семье крестьянина. </a:t>
            </a:r>
          </a:p>
          <a:p>
            <a:pPr fontAlgn="base"/>
            <a:r>
              <a:rPr lang="ru-RU" sz="1200" dirty="0"/>
              <a:t>В грозном 1941 году мирную жизнь, полную радости и человеческого счастья, прервала война. Вместе с отцом, Иваном Семеновичем, ушел на фронт, где сразу попал на службу в разведку. Но зимой 1942 года он был контужен. Пролежав в госпитале 3 месяца, Иван Иванович снова отправился в бой.</a:t>
            </a:r>
          </a:p>
          <a:p>
            <a:pPr fontAlgn="base"/>
            <a:r>
              <a:rPr lang="ru-RU" sz="1200" dirty="0"/>
              <a:t>В августе 1942 года в боях на Дону во время танковой атаки немцев он получил тяжелое ранение, в результате которого потерял обе ноги. Но на этом не закончились страдания Ивана Ивановича. Вместе с санитарным поездом он попал в плен к немцам, его отправили в концлагерь г. Армавира Краснодарского края. К счастью, в январе 1943 года части Красной Армии освободили город, и Ивана Ивановича перевели в госпиталь.</a:t>
            </a:r>
          </a:p>
          <a:p>
            <a:pPr fontAlgn="base"/>
            <a:r>
              <a:rPr lang="ru-RU" sz="1200" dirty="0"/>
              <a:t>Сколько горя и мук пришлось пережить солдату! Казалось, все несчастья войны обрушились на него. Но стойко и мужественно держался Иван Иванович.</a:t>
            </a:r>
          </a:p>
          <a:p>
            <a:pPr fontAlgn="base"/>
            <a:r>
              <a:rPr lang="ru-RU" sz="1200" dirty="0"/>
              <a:t>За доблесть и мужество Иван Иванович награжден орденом Отечественной войны 1-й степени, боевыми и юбилейными медалями.</a:t>
            </a:r>
          </a:p>
          <a:p>
            <a:pPr fontAlgn="base"/>
            <a:r>
              <a:rPr lang="ru-RU" sz="1200" dirty="0"/>
              <a:t>После войны, Иван Иванович сдал экстерном экзамены за десятый класс и поступил учиться на заочное отделение механико-математического факультета МГУ, затем перевелся на физико-математический факультет университета в Ростове-на-Дону, который успешно закончил в 1952 г.</a:t>
            </a:r>
          </a:p>
          <a:p>
            <a:pPr fontAlgn="base"/>
            <a:r>
              <a:rPr lang="ru-RU" sz="1200" dirty="0"/>
              <a:t>В октябре того же года И.И. </a:t>
            </a:r>
            <a:r>
              <a:rPr lang="ru-RU" sz="1200" dirty="0" err="1"/>
              <a:t>Токман</a:t>
            </a:r>
            <a:r>
              <a:rPr lang="ru-RU" sz="1200" dirty="0"/>
              <a:t> переезжает в Новозыбков, где почти 40 лет, до ноября 1991 года, работает в пединституте – сначала в НГПИ, затем в БГПИ на должности ассистента кафедры физики, позже старшего преподавателя кафедры физики НГПИ, БГПИ, затем старшего преподавателя кафедры теоретической физики, ТСО, машиноведения. В Новозыбкове Иван Иванович создал семью. Родились сыновья, которые вслед за отцом закончили физико-математический факультет.</a:t>
            </a:r>
          </a:p>
          <a:p>
            <a:pPr fontAlgn="base"/>
            <a:r>
              <a:rPr lang="ru-RU" sz="1200" dirty="0"/>
              <a:t>Под руководством И.И. </a:t>
            </a:r>
            <a:r>
              <a:rPr lang="ru-RU" sz="1200" dirty="0" err="1"/>
              <a:t>Токмана</a:t>
            </a:r>
            <a:r>
              <a:rPr lang="ru-RU" sz="1200" dirty="0"/>
              <a:t> в институте были оборудованы лаборатории по радиотехнике, электричеству и ТСО.</a:t>
            </a:r>
          </a:p>
          <a:p>
            <a:pPr fontAlgn="base"/>
            <a:r>
              <a:rPr lang="ru-RU" sz="1200" dirty="0"/>
              <a:t>За многолетний добросовестный труд Иван Иванович награжден знаком "Отличник просвещения РСФСР".</a:t>
            </a:r>
          </a:p>
          <a:p>
            <a:pPr fontAlgn="base"/>
            <a:r>
              <a:rPr lang="ru-RU" sz="1200" dirty="0"/>
              <a:t>Умер 24 октября 2006 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47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401942"/>
            <a:ext cx="4536504" cy="576064"/>
          </a:xfrm>
        </p:spPr>
        <p:txBody>
          <a:bodyPr>
            <a:noAutofit/>
          </a:bodyPr>
          <a:lstStyle/>
          <a:p>
            <a:r>
              <a:rPr lang="ru-RU" sz="1800" dirty="0"/>
              <a:t/>
            </a:r>
            <a:br>
              <a:rPr lang="ru-RU" sz="1800" dirty="0"/>
            </a:br>
            <a:endParaRPr lang="ru-RU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2" y="116632"/>
            <a:ext cx="3016748" cy="4525963"/>
          </a:xfrm>
        </p:spPr>
      </p:pic>
      <p:sp>
        <p:nvSpPr>
          <p:cNvPr id="5" name="TextBox 4"/>
          <p:cNvSpPr txBox="1"/>
          <p:nvPr/>
        </p:nvSpPr>
        <p:spPr>
          <a:xfrm>
            <a:off x="3779912" y="40466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Шкляров Василий Анисимович 1922 </a:t>
            </a:r>
            <a:r>
              <a:rPr lang="ru-RU" b="1" dirty="0" err="1"/>
              <a:t>г.р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980728"/>
            <a:ext cx="554461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Звание гвардии красноармеец - понтонер.</a:t>
            </a:r>
          </a:p>
          <a:p>
            <a:r>
              <a:rPr lang="ru-RU" sz="1400" dirty="0"/>
              <a:t> </a:t>
            </a:r>
          </a:p>
          <a:p>
            <a:r>
              <a:rPr lang="ru-RU" sz="1400" dirty="0"/>
              <a:t>Место призыва: г. Севастополь 1941 год</a:t>
            </a:r>
          </a:p>
          <a:p>
            <a:r>
              <a:rPr lang="ru-RU" sz="1400" dirty="0"/>
              <a:t> </a:t>
            </a:r>
          </a:p>
          <a:p>
            <a:r>
              <a:rPr lang="ru-RU" sz="1400" b="1" dirty="0"/>
              <a:t>Награждён медалью «За отвагу»:</a:t>
            </a:r>
            <a:endParaRPr lang="ru-RU" sz="1400" dirty="0"/>
          </a:p>
          <a:p>
            <a:r>
              <a:rPr lang="ru-RU" sz="1400" dirty="0"/>
              <a:t>26.01.1943 года батальону было приказано обеспечить переправой наступление части 3-й Гвардейской Армии на реке Северный Донец. Шкляров работая на строительстве моста проявил бесстрашие и доблесть несмотря на сильный артиллерийский и пулеметный огонь и интенсивные налеты авиации противника он не прекращал работу и перевыполнял норму в 3-4 раза. Своим бесстрашием и мужеством товарищ Шкляров явился примером для других бойцов, чем способствовал успешному выполнению приказа. Мост длиною 120 метров был построен за одну ночь. </a:t>
            </a:r>
          </a:p>
          <a:p>
            <a:r>
              <a:rPr lang="ru-RU" sz="1400" b="1" dirty="0"/>
              <a:t>Награждён медалью «За боевые заслуги»:</a:t>
            </a:r>
            <a:endParaRPr lang="ru-RU" sz="1400" dirty="0"/>
          </a:p>
          <a:p>
            <a:r>
              <a:rPr lang="ru-RU" sz="1400" dirty="0"/>
              <a:t>Под артиллерийским и пулеметным огнем противника отважный гвардеец понтонер Шкляров переправлял понтоном десант на правый берег Днепра! Выходя в рейс, он смело работал, воодушевляя личным примером расчет на подвиги.</a:t>
            </a:r>
          </a:p>
          <a:p>
            <a:r>
              <a:rPr lang="ru-RU" sz="1400" dirty="0"/>
              <a:t>Неоднократно понтон получал пробоины от вражеского огня. Но отважный и инициативный Шкляров предотвращая гибель понтона и десанта собственной одеждой закрывал дыры. Благодаря умению и отваге гвардейца-понтонера </a:t>
            </a:r>
            <a:r>
              <a:rPr lang="ru-RU" sz="1400" dirty="0" err="1"/>
              <a:t>Шклярова</a:t>
            </a:r>
            <a:r>
              <a:rPr lang="ru-RU" sz="1400" dirty="0"/>
              <a:t>, понтон, имевший большие повреждения все время находился в строю годен к эксплуатации!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47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476672"/>
            <a:ext cx="4536504" cy="576064"/>
          </a:xfrm>
        </p:spPr>
        <p:txBody>
          <a:bodyPr>
            <a:noAutofit/>
          </a:bodyPr>
          <a:lstStyle/>
          <a:p>
            <a:r>
              <a:rPr lang="ru-RU" sz="1800" b="1" dirty="0" err="1"/>
              <a:t>Анохов</a:t>
            </a:r>
            <a:r>
              <a:rPr lang="ru-RU" sz="1800" b="1" dirty="0"/>
              <a:t>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b="1" dirty="0"/>
              <a:t>Александр Георгиевич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3017869" cy="4525963"/>
          </a:xfrm>
        </p:spPr>
      </p:pic>
      <p:sp>
        <p:nvSpPr>
          <p:cNvPr id="5" name="TextBox 4"/>
          <p:cNvSpPr txBox="1"/>
          <p:nvPr/>
        </p:nvSpPr>
        <p:spPr>
          <a:xfrm>
            <a:off x="3461307" y="980728"/>
            <a:ext cx="583264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Родился </a:t>
            </a:r>
            <a:r>
              <a:rPr lang="ru-RU" sz="1400" dirty="0"/>
              <a:t>28 сентября 1915 года в деревне </a:t>
            </a:r>
            <a:r>
              <a:rPr lang="ru-RU" sz="1400" dirty="0" err="1"/>
              <a:t>Бордовичи</a:t>
            </a:r>
            <a:r>
              <a:rPr lang="ru-RU" sz="1400" dirty="0"/>
              <a:t> (в настоящее время - </a:t>
            </a:r>
            <a:r>
              <a:rPr lang="ru-RU" sz="1400" dirty="0" err="1"/>
              <a:t>Бежицкий</a:t>
            </a:r>
            <a:r>
              <a:rPr lang="ru-RU" sz="1400" dirty="0"/>
              <a:t> район г Брянска) в семье рабочего,</a:t>
            </a:r>
          </a:p>
          <a:p>
            <a:r>
              <a:rPr lang="ru-RU" sz="1400" dirty="0"/>
              <a:t>Окончил среднюю школу, В 1935 году окончил школу рабочей молодежи. Работал слесарем на заводе (БМЗ),</a:t>
            </a:r>
          </a:p>
          <a:p>
            <a:r>
              <a:rPr lang="ru-RU" sz="1400" dirty="0"/>
              <a:t>В 1939 году призван в ряды красной армии.</a:t>
            </a:r>
          </a:p>
          <a:p>
            <a:r>
              <a:rPr lang="ru-RU" sz="1400" dirty="0"/>
              <a:t>В Великой Отечественной войне участвовал с первых дней до окончания войны.</a:t>
            </a:r>
          </a:p>
          <a:p>
            <a:r>
              <a:rPr lang="ru-RU" sz="1400" dirty="0"/>
              <a:t>Служил в штабе 7-й гвардейской танковой бригады на различных должностях.</a:t>
            </a:r>
          </a:p>
          <a:p>
            <a:r>
              <a:rPr lang="ru-RU" sz="1400" dirty="0"/>
              <a:t>Воевал на Ленинградском, </a:t>
            </a:r>
            <a:r>
              <a:rPr lang="ru-RU" sz="1400" dirty="0" err="1"/>
              <a:t>Волховском</a:t>
            </a:r>
            <a:r>
              <a:rPr lang="ru-RU" sz="1400" dirty="0"/>
              <a:t>, Белорусском фронтах. Принимал участие в боевых действиях по освобождению Советского Заполярья. Участвовал в освобождении Ленинграда, взятии Кенигсберга и Берлина.</a:t>
            </a:r>
          </a:p>
          <a:p>
            <a:r>
              <a:rPr lang="ru-RU" sz="1400" dirty="0"/>
              <a:t>За участие в ВОВ награжден орденами и медалями:	</a:t>
            </a:r>
          </a:p>
          <a:p>
            <a:pPr lvl="0"/>
            <a:r>
              <a:rPr lang="ru-RU" sz="1400" dirty="0"/>
              <a:t>орден отечественной войны 2-й степени;</a:t>
            </a:r>
          </a:p>
          <a:p>
            <a:pPr lvl="0"/>
            <a:r>
              <a:rPr lang="ru-RU" sz="1400" dirty="0"/>
              <a:t>три ордена красной звезды;</a:t>
            </a:r>
          </a:p>
          <a:p>
            <a:r>
              <a:rPr lang="ru-RU" sz="1400" dirty="0"/>
              <a:t>-медали: за отвагу; за боевые заслуги; за оборону Ленинграда; за освобождение Советского Заполярья; за взятие Берлина; за победу в Великой отечественной войне,</a:t>
            </a:r>
          </a:p>
          <a:p>
            <a:r>
              <a:rPr lang="ru-RU" sz="1400" dirty="0"/>
              <a:t>После окончания ВОВ продолжил службу в Советской армии на офицерских должностях. Окончил высшую офицерскую школу. Последняя занимаемая должность - командир танкового батальона.</a:t>
            </a:r>
          </a:p>
          <a:p>
            <a:r>
              <a:rPr lang="ru-RU" sz="1400" dirty="0"/>
              <a:t>В 1960 году демобилизован в запас,</a:t>
            </a:r>
          </a:p>
          <a:p>
            <a:r>
              <a:rPr lang="ru-RU" sz="1400" dirty="0"/>
              <a:t>С 1960 года до 1985 года работал на Брянском автомобильном заводе.</a:t>
            </a:r>
          </a:p>
          <a:p>
            <a:r>
              <a:rPr lang="ru-RU" sz="1400" dirty="0"/>
              <a:t>Умер 17 июля 2005 года.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401942"/>
            <a:ext cx="4536504" cy="576064"/>
          </a:xfrm>
        </p:spPr>
        <p:txBody>
          <a:bodyPr>
            <a:noAutofit/>
          </a:bodyPr>
          <a:lstStyle/>
          <a:p>
            <a:r>
              <a:rPr lang="ru-RU" sz="1800" dirty="0"/>
              <a:t/>
            </a:r>
            <a:br>
              <a:rPr lang="ru-RU" sz="1800" dirty="0"/>
            </a:br>
            <a:endParaRPr lang="ru-RU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3017869" cy="4525963"/>
          </a:xfrm>
        </p:spPr>
      </p:pic>
      <p:sp>
        <p:nvSpPr>
          <p:cNvPr id="7" name="TextBox 6"/>
          <p:cNvSpPr txBox="1"/>
          <p:nvPr/>
        </p:nvSpPr>
        <p:spPr>
          <a:xfrm>
            <a:off x="3669446" y="1196752"/>
            <a:ext cx="504056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Род</a:t>
            </a:r>
            <a:r>
              <a:rPr lang="ru-RU" dirty="0"/>
              <a:t>. 31.03.1924г. в г. Спасск-Дальний Приморского края, куда его родители переехали из Полтавской губернии в начале </a:t>
            </a:r>
            <a:r>
              <a:rPr lang="en-US" dirty="0"/>
              <a:t>XX</a:t>
            </a:r>
            <a:r>
              <a:rPr lang="ru-RU" dirty="0"/>
              <a:t> в.  </a:t>
            </a:r>
          </a:p>
          <a:p>
            <a:r>
              <a:rPr lang="ru-RU" dirty="0"/>
              <a:t>На войну был призван в 1942г. Прошел путь от краснофлотца до старшины 2 статьи. Участвовал в боях на Японском море в составе Тихоокеанского флота. Прошел всю войну. Имеет множество наград, в том числе медаль Ушакова и медаль за победу над Японией, полученные им за безотказную работу моторов при потоплении катером транспорта противника водоизмещением в 5 тысяч тонн 10.08.1945г. в порту </a:t>
            </a:r>
            <a:r>
              <a:rPr lang="ru-RU" dirty="0" err="1"/>
              <a:t>Сейсин</a:t>
            </a:r>
            <a:r>
              <a:rPr lang="ru-RU" dirty="0"/>
              <a:t>; обеспечение работы моторов при высадке десанта днем при обстреле артиллерийских батарей противника в порту Расин 12.08.1945г. и проявленную при этом мужество и отвагу. </a:t>
            </a:r>
          </a:p>
          <a:p>
            <a:r>
              <a:rPr lang="ru-RU" b="1" dirty="0"/>
              <a:t>Я горжусь своим прадедушкой!</a:t>
            </a:r>
            <a:endParaRPr lang="ru-RU" dirty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995936" y="332656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ПАНЮТА Алексей Никифорович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971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401942"/>
            <a:ext cx="4536504" cy="576064"/>
          </a:xfrm>
        </p:spPr>
        <p:txBody>
          <a:bodyPr>
            <a:noAutofit/>
          </a:bodyPr>
          <a:lstStyle/>
          <a:p>
            <a:r>
              <a:rPr lang="ru-RU" sz="1800" dirty="0"/>
              <a:t/>
            </a:r>
            <a:br>
              <a:rPr lang="ru-RU" sz="1800" dirty="0"/>
            </a:br>
            <a:endParaRPr lang="ru-RU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3017869" cy="4525963"/>
          </a:xfrm>
        </p:spPr>
      </p:pic>
      <p:sp>
        <p:nvSpPr>
          <p:cNvPr id="5" name="TextBox 4"/>
          <p:cNvSpPr txBox="1"/>
          <p:nvPr/>
        </p:nvSpPr>
        <p:spPr>
          <a:xfrm>
            <a:off x="4067944" y="25135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Раут Николай Иванович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491880" y="649534"/>
            <a:ext cx="51845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Родился 19 декабря 1925г в г. </a:t>
            </a:r>
            <a:r>
              <a:rPr lang="ru-RU" sz="1600" dirty="0" err="1"/>
              <a:t>Бежица</a:t>
            </a:r>
            <a:r>
              <a:rPr lang="ru-RU" sz="1600" dirty="0"/>
              <a:t> Брянской области.</a:t>
            </a:r>
          </a:p>
          <a:p>
            <a:r>
              <a:rPr lang="ru-RU" sz="1600" dirty="0"/>
              <a:t>Отец, главный энергетик БМЗ, погиб при эвакуации завода в Новокуйбышевск. Мать с семьей оказались в оккупированном городе. После освобождения </a:t>
            </a:r>
            <a:r>
              <a:rPr lang="ru-RU" sz="1600" dirty="0" err="1"/>
              <a:t>Брянщины</a:t>
            </a:r>
            <a:r>
              <a:rPr lang="ru-RU" sz="1600" dirty="0"/>
              <a:t> Николая Ивановича забрали на фронт.  Ему было всего 17 лет. 24.11.1943 года он принял присягу и попал в 466 стрелковый полк 217 стрелковой дивизии Белорусского фронта. Служил минометчиком. Прошел все Белоруссию. Закончил войну в </a:t>
            </a:r>
            <a:r>
              <a:rPr lang="ru-RU" sz="1600" dirty="0" err="1"/>
              <a:t>Кенинсберге</a:t>
            </a:r>
            <a:r>
              <a:rPr lang="ru-RU" sz="1600" dirty="0"/>
              <a:t> в звании мл. сержанта. Стойко перенес все тяготы военной жизни. А было все: голод, тиф, обморожения пальцев. Николай Иванович был награжден Орденом Славы III степени, Орденом Отечественной войны II </a:t>
            </a:r>
            <a:r>
              <a:rPr lang="ru-RU" sz="1600" dirty="0" err="1" smtClean="0"/>
              <a:t>степени</a:t>
            </a:r>
            <a:r>
              <a:rPr lang="ru-RU" sz="1600" dirty="0" err="1"/>
              <a:t>Медалью</a:t>
            </a:r>
            <a:r>
              <a:rPr lang="ru-RU" sz="1600" dirty="0"/>
              <a:t> «За победу над Германией в Великой Отечественной войне 1941–1945 гг.», Медалью за взятие </a:t>
            </a:r>
            <a:r>
              <a:rPr lang="ru-RU" sz="1600" dirty="0" err="1"/>
              <a:t>Кенинсберга</a:t>
            </a:r>
            <a:r>
              <a:rPr lang="ru-RU" sz="1600" dirty="0"/>
              <a:t>. После войны долго находился в армии. Стал оружейным мастером. Демобилизовался в 1948 году. В мирной жизни Николай Петрович стал рабочим Сталелитейного завода. Был ветераном труда, Ударником коммунистического труда. Вырастил четверых детей. Умер 08.11.2011 года</a:t>
            </a:r>
          </a:p>
        </p:txBody>
      </p:sp>
    </p:spTree>
    <p:extLst>
      <p:ext uri="{BB962C8B-B14F-4D97-AF65-F5344CB8AC3E}">
        <p14:creationId xmlns:p14="http://schemas.microsoft.com/office/powerpoint/2010/main" val="241047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1940" y="476672"/>
            <a:ext cx="4536504" cy="576064"/>
          </a:xfrm>
        </p:spPr>
        <p:txBody>
          <a:bodyPr>
            <a:noAutofit/>
          </a:bodyPr>
          <a:lstStyle/>
          <a:p>
            <a:r>
              <a:rPr lang="ru-RU" sz="1800" dirty="0"/>
              <a:t/>
            </a:r>
            <a:br>
              <a:rPr lang="ru-RU" sz="1800" dirty="0"/>
            </a:br>
            <a:endParaRPr lang="ru-RU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017869" cy="4525963"/>
          </a:xfrm>
        </p:spPr>
      </p:pic>
      <p:sp>
        <p:nvSpPr>
          <p:cNvPr id="6" name="TextBox 5"/>
          <p:cNvSpPr txBox="1"/>
          <p:nvPr/>
        </p:nvSpPr>
        <p:spPr>
          <a:xfrm>
            <a:off x="3131840" y="589232"/>
            <a:ext cx="554461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Генерал-майор </a:t>
            </a:r>
          </a:p>
          <a:p>
            <a:r>
              <a:rPr lang="ru-RU" sz="1200" dirty="0"/>
              <a:t>Родился 20 октября 1907 г. в г. </a:t>
            </a:r>
            <a:r>
              <a:rPr lang="ru-RU" sz="1200" dirty="0" err="1"/>
              <a:t>Хасов</a:t>
            </a:r>
            <a:r>
              <a:rPr lang="ru-RU" sz="1200" dirty="0"/>
              <a:t>-Юрт Дагестанской АССР в семье рабочего железнодорожника. В 1927 г. окончил 4-годичную профессионально-техническую школу.</a:t>
            </a:r>
          </a:p>
          <a:p>
            <a:r>
              <a:rPr lang="ru-RU" sz="1200" dirty="0"/>
              <a:t>Военное образование: в 1930 г. окончил команду курсантов </a:t>
            </a:r>
            <a:r>
              <a:rPr lang="ru-RU" sz="1200" dirty="0" err="1"/>
              <a:t>одногодичников</a:t>
            </a:r>
            <a:r>
              <a:rPr lang="ru-RU" sz="1200" dirty="0"/>
              <a:t> при 22 ап Северо-Кавказского военного округа; в 1936 г. – артиллерийские курсы усовершенствования комсостава; в 1948 г. окончил высшие академические Артиллерийские курсы при Военной артиллерийской академии им. Дзержинского; в 1960 г. – ВААК при Военной артиллерийской академии.</a:t>
            </a:r>
          </a:p>
          <a:p>
            <a:r>
              <a:rPr lang="ru-RU" sz="1200" dirty="0"/>
              <a:t>С января 1942 г. проходил службу на Дальневосточном фронте в должностях начальника артиллерии дивизии, заместителя начальника артиллерии 110 укрепленного района 25-й армии.</a:t>
            </a:r>
          </a:p>
          <a:p>
            <a:r>
              <a:rPr lang="ru-RU" sz="1200" dirty="0"/>
              <a:t>С 1943 г. проходил военную службу на Брянском, Воронежском и 1-м Украинском фронтах ВОВ в должностях командира 92 </a:t>
            </a:r>
            <a:r>
              <a:rPr lang="ru-RU" sz="1200" dirty="0" err="1"/>
              <a:t>тгабр</a:t>
            </a:r>
            <a:r>
              <a:rPr lang="ru-RU" sz="1200" dirty="0"/>
              <a:t> РГК 17-й Киевской артиллерийской дивизии прорыва РГК, командира 108 </a:t>
            </a:r>
            <a:r>
              <a:rPr lang="ru-RU" sz="1200" dirty="0" err="1"/>
              <a:t>габр</a:t>
            </a:r>
            <a:r>
              <a:rPr lang="ru-RU" sz="1200" dirty="0"/>
              <a:t>.</a:t>
            </a:r>
          </a:p>
          <a:p>
            <a:r>
              <a:rPr lang="ru-RU" sz="1200" dirty="0"/>
              <a:t>В годы ВОВ проявил мужество, героизм и организаторские способности в выполнении обязанностей командира 92 </a:t>
            </a:r>
            <a:r>
              <a:rPr lang="ru-RU" sz="1200" dirty="0" err="1"/>
              <a:t>тгабр</a:t>
            </a:r>
            <a:r>
              <a:rPr lang="ru-RU" sz="1200" dirty="0"/>
              <a:t> и 108 </a:t>
            </a:r>
            <a:r>
              <a:rPr lang="ru-RU" sz="1200" dirty="0" err="1"/>
              <a:t>габр</a:t>
            </a:r>
            <a:r>
              <a:rPr lang="ru-RU" sz="1200" dirty="0"/>
              <a:t>.</a:t>
            </a:r>
          </a:p>
          <a:p>
            <a:r>
              <a:rPr lang="ru-RU" sz="1200" dirty="0"/>
              <a:t>За период воинской службы имел хорошие служебные характеристики и положительные аттестации. Так, например, командир 17 </a:t>
            </a:r>
            <a:r>
              <a:rPr lang="ru-RU" sz="1200" dirty="0" err="1"/>
              <a:t>артдивизии</a:t>
            </a:r>
            <a:r>
              <a:rPr lang="ru-RU" sz="1200" dirty="0"/>
              <a:t> прорыва РГК генерал-майор артиллерии </a:t>
            </a:r>
            <a:r>
              <a:rPr lang="ru-RU" sz="1200" dirty="0" err="1"/>
              <a:t>Волкенштейн</a:t>
            </a:r>
            <a:r>
              <a:rPr lang="ru-RU" sz="1200" dirty="0"/>
              <a:t> в служебной характеристике от 8.12.1944 г. пишет: « Тов. </a:t>
            </a:r>
            <a:r>
              <a:rPr lang="ru-RU" sz="1200" dirty="0" err="1"/>
              <a:t>Дидык</a:t>
            </a:r>
            <a:r>
              <a:rPr lang="ru-RU" sz="1200" dirty="0"/>
              <a:t> А.К. имеет хорошую личную подготовку, отличный боевой характер, быстро и уверенно разбирается в боевой обстановке, награжден многими орденами и медалями; его </a:t>
            </a:r>
            <a:r>
              <a:rPr lang="ru-RU" sz="1200" dirty="0" err="1"/>
              <a:t>артбригаде</a:t>
            </a:r>
            <a:r>
              <a:rPr lang="ru-RU" sz="1200" dirty="0"/>
              <a:t> присвоено звание «</a:t>
            </a:r>
            <a:r>
              <a:rPr lang="ru-RU" sz="1200" dirty="0" err="1"/>
              <a:t>Проскуровской</a:t>
            </a:r>
            <a:r>
              <a:rPr lang="ru-RU" sz="1200" dirty="0"/>
              <a:t>», а бригада награждена орденом Красного Знамени». В аттестации за 1957 г. отмечается, что тов. </a:t>
            </a:r>
            <a:r>
              <a:rPr lang="ru-RU" sz="1200" dirty="0" err="1"/>
              <a:t>Дидык</a:t>
            </a:r>
            <a:r>
              <a:rPr lang="ru-RU" sz="1200" dirty="0"/>
              <a:t> А.К. в короткие сроки обеспечил перевооружение бригады на новую (ракетную) технику, бригада подготовлена для выполнения боевых задач, успешно провела ряд боевых пусков ракет и учений.</a:t>
            </a:r>
          </a:p>
          <a:p>
            <a:r>
              <a:rPr lang="ru-RU" sz="1200" dirty="0"/>
              <a:t>Награжден: орденом Ленина, 4-мя орденами Красного Знамени, орденом Богдана Хмельницкого 2-й степени, орденом Отечественной войны 1-й степени, орденом Красной Звезды и 8-ю медалями.</a:t>
            </a:r>
          </a:p>
          <a:p>
            <a:r>
              <a:rPr lang="ru-RU" sz="1200" dirty="0"/>
              <a:t>Умер 30 июля 1977 г. и похоронен на Южном кладбище г. Ленинграда.</a:t>
            </a:r>
          </a:p>
          <a:p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95935" y="182176"/>
            <a:ext cx="39447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ДИДЫК Алексей Кондратьевич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47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401942"/>
            <a:ext cx="4536504" cy="576064"/>
          </a:xfrm>
        </p:spPr>
        <p:txBody>
          <a:bodyPr>
            <a:noAutofit/>
          </a:bodyPr>
          <a:lstStyle/>
          <a:p>
            <a:r>
              <a:rPr lang="ru-RU" sz="1800" dirty="0" err="1"/>
              <a:t>Калечин</a:t>
            </a:r>
            <a:r>
              <a:rPr lang="ru-RU" sz="1800" dirty="0"/>
              <a:t> Василий Иванович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3017869" cy="4525963"/>
          </a:xfrm>
        </p:spPr>
      </p:pic>
      <p:sp>
        <p:nvSpPr>
          <p:cNvPr id="5" name="TextBox 4"/>
          <p:cNvSpPr txBox="1"/>
          <p:nvPr/>
        </p:nvSpPr>
        <p:spPr>
          <a:xfrm>
            <a:off x="3491880" y="1134036"/>
            <a:ext cx="47525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Родился </a:t>
            </a:r>
            <a:r>
              <a:rPr lang="ru-RU" dirty="0"/>
              <a:t>в 1927 г в деревне </a:t>
            </a:r>
            <a:r>
              <a:rPr lang="ru-RU" dirty="0" err="1"/>
              <a:t>Званка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Жуковского р-на Брянской обл. Вместе со</a:t>
            </a:r>
            <a:br>
              <a:rPr lang="ru-RU" dirty="0"/>
            </a:br>
            <a:r>
              <a:rPr lang="ru-RU" dirty="0"/>
              <a:t>старшими братьями был в партизанском</a:t>
            </a:r>
            <a:br>
              <a:rPr lang="ru-RU" dirty="0"/>
            </a:br>
            <a:r>
              <a:rPr lang="ru-RU" dirty="0"/>
              <a:t>отряде </a:t>
            </a:r>
            <a:r>
              <a:rPr lang="ru-RU" dirty="0" err="1"/>
              <a:t>Гомонова</a:t>
            </a:r>
            <a:r>
              <a:rPr lang="ru-RU" dirty="0"/>
              <a:t> и сражался за нашу</a:t>
            </a:r>
            <a:br>
              <a:rPr lang="ru-RU" dirty="0"/>
            </a:br>
            <a:r>
              <a:rPr lang="ru-RU" dirty="0"/>
              <a:t>Родину. Отряд действовал на территории</a:t>
            </a:r>
            <a:br>
              <a:rPr lang="ru-RU" dirty="0"/>
            </a:br>
            <a:r>
              <a:rPr lang="ru-RU" dirty="0"/>
              <a:t>Жуковского, </a:t>
            </a:r>
            <a:r>
              <a:rPr lang="ru-RU" dirty="0" err="1"/>
              <a:t>Дятьковского</a:t>
            </a:r>
            <a:r>
              <a:rPr lang="ru-RU" dirty="0"/>
              <a:t> и</a:t>
            </a:r>
            <a:br>
              <a:rPr lang="ru-RU" dirty="0"/>
            </a:br>
            <a:r>
              <a:rPr lang="ru-RU" dirty="0" err="1"/>
              <a:t>Рогнединского</a:t>
            </a:r>
            <a:r>
              <a:rPr lang="ru-RU" dirty="0"/>
              <a:t> районов, деревня </a:t>
            </a:r>
            <a:r>
              <a:rPr lang="ru-RU" dirty="0" err="1"/>
              <a:t>Званка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 err="1"/>
              <a:t>Косилово</a:t>
            </a:r>
            <a:r>
              <a:rPr lang="ru-RU" dirty="0"/>
              <a:t>, </a:t>
            </a:r>
            <a:r>
              <a:rPr lang="ru-RU" dirty="0" err="1"/>
              <a:t>Бацкино</a:t>
            </a:r>
            <a:r>
              <a:rPr lang="ru-RU" dirty="0"/>
              <a:t>, Каменка, </a:t>
            </a:r>
            <a:r>
              <a:rPr lang="ru-RU" dirty="0" err="1"/>
              <a:t>Белёво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 err="1"/>
              <a:t>Матрёновка</a:t>
            </a:r>
            <a:r>
              <a:rPr lang="ru-RU" dirty="0"/>
              <a:t>, Николаевка. Умер 14 марта</a:t>
            </a:r>
          </a:p>
          <a:p>
            <a:r>
              <a:rPr lang="ru-RU" dirty="0"/>
              <a:t>1979 г.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851920" y="76470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47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401942"/>
            <a:ext cx="4536504" cy="576064"/>
          </a:xfrm>
        </p:spPr>
        <p:txBody>
          <a:bodyPr>
            <a:noAutofit/>
          </a:bodyPr>
          <a:lstStyle/>
          <a:p>
            <a:r>
              <a:rPr lang="ru-RU" sz="1800" dirty="0"/>
              <a:t/>
            </a:r>
            <a:br>
              <a:rPr lang="ru-RU" sz="1800" dirty="0"/>
            </a:br>
            <a:endParaRPr lang="ru-RU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3017869" cy="4525963"/>
          </a:xfrm>
        </p:spPr>
      </p:pic>
      <p:sp>
        <p:nvSpPr>
          <p:cNvPr id="6" name="TextBox 5"/>
          <p:cNvSpPr txBox="1"/>
          <p:nvPr/>
        </p:nvSpPr>
        <p:spPr>
          <a:xfrm>
            <a:off x="3918999" y="240323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Анциферов Сергей Борисович</a:t>
            </a:r>
            <a:endParaRPr lang="ru-RU" dirty="0"/>
          </a:p>
          <a:p>
            <a:r>
              <a:rPr lang="ru-RU" b="1" dirty="0"/>
              <a:t>   </a:t>
            </a:r>
            <a:r>
              <a:rPr lang="ru-RU" b="1" dirty="0" smtClean="0"/>
              <a:t>    </a:t>
            </a:r>
            <a:r>
              <a:rPr lang="ru-RU" b="1" dirty="0"/>
              <a:t>( 10. 10. 1923 – 29. 10. 2006)	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347864" y="1052736"/>
            <a:ext cx="5400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1400" dirty="0"/>
              <a:t>Сергей Борисович вернулся домой с войны живым, но, к сожалению, из-за серьезного ранения инвалидом. Он всю жизнь помнил тот последний бой, в котором чудом остался жив.</a:t>
            </a:r>
          </a:p>
          <a:p>
            <a:r>
              <a:rPr lang="ru-RU" sz="1400" dirty="0"/>
              <a:t> Сразу же после </a:t>
            </a:r>
            <a:r>
              <a:rPr lang="ru-RU" sz="1400" dirty="0" err="1"/>
              <a:t>дофронтовой</a:t>
            </a:r>
            <a:r>
              <a:rPr lang="ru-RU" sz="1400" dirty="0"/>
              <a:t> подготовки Сергей Борисович попадает на передовую. Боевой путь ветерана проходил через Дятьково на Сельцо, Жирятино, при этом были форсированы реки </a:t>
            </a:r>
            <a:r>
              <a:rPr lang="ru-RU" sz="1400" dirty="0" err="1"/>
              <a:t>Болва</a:t>
            </a:r>
            <a:r>
              <a:rPr lang="ru-RU" sz="1400" dirty="0"/>
              <a:t> и Десна. Ежедневные и кровопролитные атаки выводили из строя много солдат. Силы были неравны, к тому же к немцам подошло подкрепление. В этот самый момент Сергей Борисович был ранен, остаться на месте – значит умереть, немцы были рядом. Желание выжить помогло истекающему кровью бойцу добежать до спасительного кустарника. Потеряв много крови, Сергей Борисович упал без сознания. Но и здесь ему повезло. Его подобрали наши солдаты и увезли в медсанбат. После выписки из госпиталя его признали негодным к строевой службе и </a:t>
            </a:r>
            <a:r>
              <a:rPr lang="ru-RU" sz="1400" dirty="0" err="1"/>
              <a:t>демобилизировали</a:t>
            </a:r>
            <a:r>
              <a:rPr lang="ru-RU" sz="1400" dirty="0"/>
              <a:t>.</a:t>
            </a:r>
          </a:p>
          <a:p>
            <a:r>
              <a:rPr lang="ru-RU" sz="1400" dirty="0"/>
              <a:t> Всю жизнь участник Великой Отечественной войны добывал средства к существованию семьи плотницким топором : построил сотни объектов в Калужской, Орловской, Брянской и Костромской областях. Нелегок был его заработок, зато уважение и почет от сделанного обгоняли поезда в которых он ехал на дальние и ближние стройки. 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1047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401942"/>
            <a:ext cx="4536504" cy="576064"/>
          </a:xfrm>
        </p:spPr>
        <p:txBody>
          <a:bodyPr>
            <a:noAutofit/>
          </a:bodyPr>
          <a:lstStyle/>
          <a:p>
            <a:r>
              <a:rPr lang="ru-RU" sz="1800" dirty="0"/>
              <a:t/>
            </a:r>
            <a:br>
              <a:rPr lang="ru-RU" sz="1800" dirty="0"/>
            </a:br>
            <a:endParaRPr lang="ru-RU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017869" cy="4525963"/>
          </a:xfrm>
        </p:spPr>
      </p:pic>
      <p:sp>
        <p:nvSpPr>
          <p:cNvPr id="5" name="TextBox 4"/>
          <p:cNvSpPr txBox="1"/>
          <p:nvPr/>
        </p:nvSpPr>
        <p:spPr>
          <a:xfrm>
            <a:off x="3635896" y="476672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Коротков Семён Филиппович</a:t>
            </a:r>
            <a:endParaRPr lang="ru-RU" b="1" dirty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91880" y="980728"/>
            <a:ext cx="53285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Дата рождения: 17.04.1926</a:t>
            </a:r>
          </a:p>
          <a:p>
            <a:r>
              <a:rPr lang="ru-RU" dirty="0"/>
              <a:t>Место рождения: Калужская область, </a:t>
            </a:r>
            <a:r>
              <a:rPr lang="ru-RU" dirty="0" err="1"/>
              <a:t>Хвастовический</a:t>
            </a:r>
            <a:r>
              <a:rPr lang="ru-RU" dirty="0"/>
              <a:t> район, деревня Теребень.</a:t>
            </a:r>
          </a:p>
          <a:p>
            <a:r>
              <a:rPr lang="ru-RU" dirty="0"/>
              <a:t>Дата призыва: призван в 1943 году на Брянский фронт.</a:t>
            </a:r>
          </a:p>
          <a:p>
            <a:r>
              <a:rPr lang="ru-RU" dirty="0"/>
              <a:t>Воинское звание: Старший сержант.</a:t>
            </a:r>
          </a:p>
          <a:p>
            <a:r>
              <a:rPr lang="ru-RU" dirty="0"/>
              <a:t>Награды: медаль за отвагу и медаль за победу над Германией.</a:t>
            </a:r>
          </a:p>
          <a:p>
            <a:r>
              <a:rPr lang="ru-RU" dirty="0"/>
              <a:t> Во время войны он командовал артиллерийским расчётом. После освобождения Жиздринского района от немцев Семен Филиппович Коротков был призван в армию. Чтобы пойти на фронт он приписал себе один год. Вместе с ним на фронт ушел и его отец - Филипп Герасимович. Семен Филиппович попал на I Прибалтийский фронт, воевал в 712-м полку 17-й противотанковой бригады и командовал артиллерийским расчётом. Освобождал такие города как </a:t>
            </a:r>
            <a:r>
              <a:rPr lang="ru-RU" dirty="0" err="1"/>
              <a:t>Мстава</a:t>
            </a:r>
            <a:r>
              <a:rPr lang="ru-RU" dirty="0"/>
              <a:t>, Шауляй, участвовал в разгроме Курляндской группировки.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47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401942"/>
            <a:ext cx="4536504" cy="576064"/>
          </a:xfrm>
        </p:spPr>
        <p:txBody>
          <a:bodyPr>
            <a:noAutofit/>
          </a:bodyPr>
          <a:lstStyle/>
          <a:p>
            <a:r>
              <a:rPr lang="ru-RU" sz="1800" dirty="0"/>
              <a:t/>
            </a:r>
            <a:br>
              <a:rPr lang="ru-RU" sz="1800" dirty="0"/>
            </a:br>
            <a:endParaRPr lang="ru-RU"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3016748" cy="4525963"/>
          </a:xfrm>
        </p:spPr>
      </p:pic>
      <p:sp>
        <p:nvSpPr>
          <p:cNvPr id="5" name="TextBox 4"/>
          <p:cNvSpPr txBox="1"/>
          <p:nvPr/>
        </p:nvSpPr>
        <p:spPr>
          <a:xfrm>
            <a:off x="3563888" y="1196752"/>
            <a:ext cx="540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1911 </a:t>
            </a:r>
            <a:r>
              <a:rPr lang="ru-RU" dirty="0"/>
              <a:t>г.р. Место рождения: Орловская обл., </a:t>
            </a:r>
            <a:r>
              <a:rPr lang="ru-RU" dirty="0" err="1"/>
              <a:t>Сосковский</a:t>
            </a:r>
            <a:r>
              <a:rPr lang="ru-RU" dirty="0"/>
              <a:t> р-н, </a:t>
            </a:r>
            <a:r>
              <a:rPr lang="ru-RU" dirty="0" err="1"/>
              <a:t>Алмазовский</a:t>
            </a:r>
            <a:r>
              <a:rPr lang="ru-RU" dirty="0"/>
              <a:t> с\с, дер. </a:t>
            </a:r>
            <a:r>
              <a:rPr lang="ru-RU" dirty="0" err="1"/>
              <a:t>Виденский</a:t>
            </a:r>
            <a:r>
              <a:rPr lang="ru-RU" dirty="0"/>
              <a:t>.</a:t>
            </a:r>
          </a:p>
          <a:p>
            <a:r>
              <a:rPr lang="ru-RU" dirty="0"/>
              <a:t>Место призыва: 4 отдел штаба 137 </a:t>
            </a:r>
            <a:r>
              <a:rPr lang="ru-RU" dirty="0" err="1"/>
              <a:t>сд</a:t>
            </a:r>
            <a:r>
              <a:rPr lang="ru-RU" dirty="0"/>
              <a:t>.</a:t>
            </a:r>
          </a:p>
          <a:p>
            <a:r>
              <a:rPr lang="ru-RU" dirty="0"/>
              <a:t>Красноармеец,</a:t>
            </a:r>
          </a:p>
          <a:p>
            <a:r>
              <a:rPr lang="ru-RU" dirty="0"/>
              <a:t>стрелок 409 </a:t>
            </a:r>
            <a:r>
              <a:rPr lang="ru-RU" dirty="0" err="1"/>
              <a:t>сп</a:t>
            </a:r>
            <a:r>
              <a:rPr lang="ru-RU" dirty="0"/>
              <a:t> 137 </a:t>
            </a:r>
            <a:r>
              <a:rPr lang="ru-RU" dirty="0" err="1"/>
              <a:t>сд</a:t>
            </a:r>
            <a:r>
              <a:rPr lang="ru-RU" dirty="0"/>
              <a:t>.</a:t>
            </a:r>
          </a:p>
          <a:p>
            <a:r>
              <a:rPr lang="ru-RU" dirty="0"/>
              <a:t>Убит 01.09.1943 г.</a:t>
            </a:r>
          </a:p>
          <a:p>
            <a:r>
              <a:rPr lang="ru-RU" dirty="0"/>
              <a:t>Первичное место захоронения: Орловская обл., </a:t>
            </a:r>
            <a:r>
              <a:rPr lang="ru-RU" dirty="0" err="1"/>
              <a:t>Комаричский</a:t>
            </a:r>
            <a:r>
              <a:rPr lang="ru-RU" dirty="0"/>
              <a:t> р-н, д. </a:t>
            </a:r>
            <a:r>
              <a:rPr lang="ru-RU" dirty="0" err="1"/>
              <a:t>Пиновар</a:t>
            </a:r>
            <a:r>
              <a:rPr lang="ru-RU" dirty="0"/>
              <a:t>.</a:t>
            </a:r>
          </a:p>
          <a:p>
            <a:r>
              <a:rPr lang="ru-RU" dirty="0"/>
              <a:t>Ближайшие родственники: жена - </a:t>
            </a:r>
            <a:r>
              <a:rPr lang="ru-RU" dirty="0" err="1"/>
              <a:t>Пророкова</a:t>
            </a:r>
            <a:r>
              <a:rPr lang="ru-RU" dirty="0"/>
              <a:t> Евдокия Ивановна.</a:t>
            </a:r>
          </a:p>
          <a:p>
            <a:r>
              <a:rPr lang="ru-RU" dirty="0"/>
              <a:t>Увековечен на мемориале д.</a:t>
            </a:r>
          </a:p>
          <a:p>
            <a:r>
              <a:rPr lang="ru-RU" dirty="0" err="1"/>
              <a:t>Апажа</a:t>
            </a:r>
            <a:r>
              <a:rPr lang="ru-RU" dirty="0"/>
              <a:t> Быховского с\п </a:t>
            </a:r>
            <a:r>
              <a:rPr lang="ru-RU" dirty="0" err="1"/>
              <a:t>Комаричского</a:t>
            </a:r>
            <a:r>
              <a:rPr lang="ru-RU" dirty="0"/>
              <a:t> района: </a:t>
            </a:r>
            <a:r>
              <a:rPr lang="ru-RU" dirty="0" err="1"/>
              <a:t>д.Апажа</a:t>
            </a:r>
            <a:r>
              <a:rPr lang="ru-RU" dirty="0"/>
              <a:t> 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311640"/>
            <a:ext cx="4051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Пророков Афанасий Васильевич,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047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1253</Words>
  <Application>Microsoft Office PowerPoint</Application>
  <PresentationFormat>Экран (4:3)</PresentationFormat>
  <Paragraphs>100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Times New Roman</vt:lpstr>
      <vt:lpstr>Тема Office</vt:lpstr>
      <vt:lpstr>Мы помним!</vt:lpstr>
      <vt:lpstr>Анохов  Александр Георгиевич </vt:lpstr>
      <vt:lpstr> </vt:lpstr>
      <vt:lpstr> </vt:lpstr>
      <vt:lpstr> </vt:lpstr>
      <vt:lpstr>Калечин Василий Иванович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Нам дороги эти позабыть нельзя!</dc:title>
  <dc:creator>Ранько Елена</dc:creator>
  <cp:lastModifiedBy>RePack by Diakov</cp:lastModifiedBy>
  <cp:revision>24</cp:revision>
  <dcterms:created xsi:type="dcterms:W3CDTF">2015-04-19T15:51:03Z</dcterms:created>
  <dcterms:modified xsi:type="dcterms:W3CDTF">2020-05-06T05:31:03Z</dcterms:modified>
</cp:coreProperties>
</file>